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8"/>
    <p:restoredTop sz="85149"/>
  </p:normalViewPr>
  <p:slideViewPr>
    <p:cSldViewPr snapToGrid="0" snapToObjects="1">
      <p:cViewPr varScale="1">
        <p:scale>
          <a:sx n="78" d="100"/>
          <a:sy n="78" d="100"/>
        </p:scale>
        <p:origin x="208" y="14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ke-Haldeman30/Data-Science-Capstone-Project/blob/main/IBM_DS0321EN_SkillsNetwork_labs_module_1_L3_labs_jupyter_spacex_data_wrangling_jupyterlite_jupyterlite.ipynb"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Mike-Haldeman30/Data-Science-Capstone-Project/blob/main/IBM_DS0321EN_SkillsNetwork_labs_module_2_jupyter_labs_eda_dataviz_ipynb_jupyterlite.ipynb"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ke-Haldeman30/Data-Science-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ke-Haldeman30/Data-Science-Capstone-Project/blob/main/IBM_DS0321EN_SkillsNetwork_labs_module_3_lab_jupyter_launch_site_location_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ke-Haldeman30/Data-Science-Capstone-Project/blob/main/spacex_dash_app%20(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ke-Haldeman30/Data-Science-Capstone-Project/blob/main/IBM_DS0321EN_SkillsNetwork_labs_module_4_SpaceX_Machine_Learning_Prediction_Part_5_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ke-Haldeman30/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ke-Haldeman30/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Michael Haldeman</a:t>
            </a:r>
          </a:p>
          <a:p>
            <a:r>
              <a:rPr lang="en-US" dirty="0">
                <a:solidFill>
                  <a:schemeClr val="bg2"/>
                </a:solidFill>
                <a:latin typeface="Abadi" panose="020B0604020104020204" pitchFamily="34" charset="0"/>
                <a:ea typeface="SF Pro" pitchFamily="2" charset="0"/>
                <a:cs typeface="SF Pro" pitchFamily="2" charset="0"/>
              </a:rPr>
              <a:t>Aug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Wrangling</a:t>
            </a:r>
          </a:p>
        </p:txBody>
      </p:sp>
      <p:sp>
        <p:nvSpPr>
          <p:cNvPr id="17"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diagram of the earth&#10;&#10;Description automatically generated">
            <a:extLst>
              <a:ext uri="{FF2B5EF4-FFF2-40B4-BE49-F238E27FC236}">
                <a16:creationId xmlns:a16="http://schemas.microsoft.com/office/drawing/2014/main" id="{80A8021B-A27C-940A-7DAB-88990FEC3E28}"/>
              </a:ext>
            </a:extLst>
          </p:cNvPr>
          <p:cNvPicPr>
            <a:picLocks noChangeAspect="1"/>
          </p:cNvPicPr>
          <p:nvPr/>
        </p:nvPicPr>
        <p:blipFill>
          <a:blip r:embed="rId2"/>
          <a:stretch>
            <a:fillRect/>
          </a:stretch>
        </p:blipFill>
        <p:spPr>
          <a:xfrm>
            <a:off x="703182" y="1570526"/>
            <a:ext cx="4777381" cy="354720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4962" y="1984443"/>
            <a:ext cx="5458838" cy="4192520"/>
          </a:xfrm>
          <a:prstGeom prst="rect">
            <a:avLst/>
          </a:prstGeom>
        </p:spPr>
        <p:txBody>
          <a:bodyPr vert="horz" lIns="91440" tIns="45720" rIns="91440" bIns="45720" rtlCol="0">
            <a:normAutofit/>
          </a:bodyPr>
          <a:lstStyle/>
          <a:p>
            <a:r>
              <a:rPr lang="en-US" sz="2000" dirty="0"/>
              <a:t>We performed exploratory data analysis and determined the training labels.</a:t>
            </a:r>
          </a:p>
          <a:p>
            <a:r>
              <a:rPr lang="en-US" sz="2000" dirty="0"/>
              <a:t>We calculated the number of launches at each site, and the number and occurrence of each orbits</a:t>
            </a:r>
          </a:p>
          <a:p>
            <a:r>
              <a:rPr lang="en-US" sz="2000" dirty="0"/>
              <a:t>We created landing outcome label from outcome column and exported the results to csv.</a:t>
            </a:r>
          </a:p>
          <a:p>
            <a:r>
              <a:rPr lang="en-US" sz="2000" dirty="0"/>
              <a:t>The link to the notebook is </a:t>
            </a:r>
          </a:p>
          <a:p>
            <a:r>
              <a:rPr lang="en-US" sz="2000" dirty="0">
                <a:hlinkClick r:id="rId3"/>
              </a:rPr>
              <a:t>https://github.com/Mike-Haldeman30/Data-Science-Capstone-Project/blob/main/IBM_DS0321EN_SkillsNetwork_labs_module_1_L3_labs_jupyter_spacex_data_wrangling_jupyterlite_jupyterlite.ipynb</a:t>
            </a:r>
            <a:endParaRPr lang="en-US" sz="2000" dirty="0"/>
          </a:p>
          <a:p>
            <a:pPr marL="0" indent="0">
              <a:buNone/>
            </a:pPr>
            <a:endParaRPr lang="en-US" sz="2000" dirty="0"/>
          </a:p>
          <a:p>
            <a:endParaRPr lang="en-US" sz="2000"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198" y="547815"/>
            <a:ext cx="5167185" cy="1680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86619" y="547815"/>
            <a:ext cx="5178960" cy="1680519"/>
          </a:xfrm>
          <a:prstGeom prst="rect">
            <a:avLst/>
          </a:prstGeom>
        </p:spPr>
        <p:txBody>
          <a:bodyPr vert="horz" lIns="91440" tIns="45720" rIns="91440" bIns="45720" rtlCol="0" anchor="ctr">
            <a:normAutofit fontScale="62500" lnSpcReduction="20000"/>
          </a:bodyPr>
          <a:lstStyle/>
          <a:p>
            <a:r>
              <a:rPr lang="en-US" sz="2600" dirty="0"/>
              <a:t>Explored the data by graphing various combinations of variables to see correlation to each other. Such as Flight Number, Launch Site, payload, success rate of each orbit type, and orbit type</a:t>
            </a:r>
          </a:p>
          <a:p>
            <a:r>
              <a:rPr lang="en-US" sz="2600" dirty="0"/>
              <a:t>Notebook link</a:t>
            </a:r>
          </a:p>
          <a:p>
            <a:pPr lvl="1"/>
            <a:r>
              <a:rPr lang="en-US" sz="1600" dirty="0">
                <a:hlinkClick r:id="rId2"/>
              </a:rPr>
              <a:t>https://github.com/Mike-Haldeman30/Data-Science-Capstone-Project/blob/main/IBM_DS0321EN_SkillsNetwork_labs_module_2_jupyter_labs_eda_dataviz_ipynb_jupyterlite.ipynb</a:t>
            </a:r>
            <a:endParaRPr lang="en-US" sz="1600" dirty="0"/>
          </a:p>
        </p:txBody>
      </p:sp>
      <p:pic>
        <p:nvPicPr>
          <p:cNvPr id="9" name="Picture 8" descr="A line graph with numbers on it&#10;&#10;Description automatically generated">
            <a:extLst>
              <a:ext uri="{FF2B5EF4-FFF2-40B4-BE49-F238E27FC236}">
                <a16:creationId xmlns:a16="http://schemas.microsoft.com/office/drawing/2014/main" id="{51A2B7A8-7EDF-17CE-2023-0FA00FC10DF2}"/>
              </a:ext>
            </a:extLst>
          </p:cNvPr>
          <p:cNvPicPr>
            <a:picLocks noChangeAspect="1"/>
          </p:cNvPicPr>
          <p:nvPr/>
        </p:nvPicPr>
        <p:blipFill>
          <a:blip r:embed="rId3"/>
          <a:stretch>
            <a:fillRect/>
          </a:stretch>
        </p:blipFill>
        <p:spPr>
          <a:xfrm>
            <a:off x="996205" y="2421924"/>
            <a:ext cx="4851171" cy="3711146"/>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D0834602-D934-08C7-15D7-3FA67237D69F}"/>
              </a:ext>
            </a:extLst>
          </p:cNvPr>
          <p:cNvPicPr>
            <a:picLocks noChangeAspect="1"/>
          </p:cNvPicPr>
          <p:nvPr/>
        </p:nvPicPr>
        <p:blipFill>
          <a:blip r:embed="rId4"/>
          <a:stretch>
            <a:fillRect/>
          </a:stretch>
        </p:blipFill>
        <p:spPr>
          <a:xfrm>
            <a:off x="6356401" y="2421924"/>
            <a:ext cx="4851171" cy="3711146"/>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90" cy="4512775"/>
          </a:xfrm>
          <a:prstGeom prst="rect">
            <a:avLst/>
          </a:prstGeom>
        </p:spPr>
        <p:txBody>
          <a:bodyPr lIns="91440" tIns="45720" rIns="91440" bIns="45720" anchor="t"/>
          <a:lstStyle/>
          <a:p>
            <a:r>
              <a:rPr lang="en-US" sz="2000" dirty="0"/>
              <a:t>Uploaded the SpaceX dataset to a PostgreSQL database within a </a:t>
            </a:r>
            <a:r>
              <a:rPr lang="en-US" sz="2000" dirty="0" err="1"/>
              <a:t>Jupyter</a:t>
            </a:r>
            <a:r>
              <a:rPr lang="en-US" sz="2000" dirty="0"/>
              <a:t> Notebook</a:t>
            </a:r>
          </a:p>
          <a:p>
            <a:r>
              <a:rPr lang="en-US" sz="2000" dirty="0"/>
              <a:t>Applied EDA using SQL magic to obtain insights into the data</a:t>
            </a:r>
          </a:p>
          <a:p>
            <a:r>
              <a:rPr lang="en-US" sz="2000" dirty="0"/>
              <a:t>Answered several questions such as </a:t>
            </a:r>
          </a:p>
          <a:p>
            <a:pPr lvl="1">
              <a:lnSpc>
                <a:spcPct val="100000"/>
              </a:lnSpc>
              <a:spcBef>
                <a:spcPts val="1400"/>
              </a:spcBef>
              <a:buFontTx/>
              <a:buChar char="-"/>
            </a:pPr>
            <a:r>
              <a:rPr lang="en-US" sz="20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20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20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20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2000" dirty="0">
                <a:solidFill>
                  <a:schemeClr val="bg2">
                    <a:lumMod val="50000"/>
                  </a:schemeClr>
                </a:solidFill>
                <a:latin typeface="Abadi"/>
              </a:rPr>
              <a:t>The failed landing outcomes in drone ship, their booster version and launch site names.</a:t>
            </a:r>
            <a:endParaRPr lang="en-US" sz="2000" dirty="0"/>
          </a:p>
          <a:p>
            <a:r>
              <a:rPr lang="en-US" sz="2000" dirty="0"/>
              <a:t>The link to the notebook </a:t>
            </a:r>
            <a:r>
              <a:rPr lang="en-US" sz="2000" dirty="0">
                <a:hlinkClick r:id="rId3"/>
              </a:rPr>
              <a:t>https://github.com/Mike-Haldeman30/Data-Science-Capstone-Project/blob/main/jupyter-labs-eda-sql-coursera_sqllite.ipynb</a:t>
            </a:r>
            <a:endParaRPr lang="en-US" sz="20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Using Folium, marked all launch sites, and added objects such as markers, circles, and lines to mark the class of launch from each site</a:t>
            </a:r>
          </a:p>
          <a:p>
            <a:pPr>
              <a:lnSpc>
                <a:spcPct val="100000"/>
              </a:lnSpc>
              <a:spcBef>
                <a:spcPts val="1400"/>
              </a:spcBef>
            </a:pPr>
            <a:r>
              <a:rPr lang="en-US" sz="2400" dirty="0">
                <a:solidFill>
                  <a:schemeClr val="accent3">
                    <a:lumMod val="25000"/>
                  </a:schemeClr>
                </a:solidFill>
                <a:latin typeface="Abadi" panose="020B0604020104020204" pitchFamily="34" charset="0"/>
              </a:rPr>
              <a:t>Created a feature variable to show in color the different launches success rate on the map</a:t>
            </a:r>
          </a:p>
          <a:p>
            <a:pPr>
              <a:lnSpc>
                <a:spcPct val="100000"/>
              </a:lnSpc>
              <a:spcBef>
                <a:spcPts val="1400"/>
              </a:spcBef>
            </a:pPr>
            <a:r>
              <a:rPr lang="en-US" sz="2400" dirty="0">
                <a:solidFill>
                  <a:schemeClr val="accent3">
                    <a:lumMod val="25000"/>
                  </a:schemeClr>
                </a:solidFill>
                <a:latin typeface="Abadi" panose="020B0604020104020204" pitchFamily="34" charset="0"/>
              </a:rPr>
              <a:t>Using the feature variables we were able to show which launch sites had a high success rate</a:t>
            </a:r>
          </a:p>
          <a:p>
            <a:r>
              <a:rPr lang="en-US" sz="2400" dirty="0"/>
              <a:t>The link to the notebook is </a:t>
            </a:r>
            <a:r>
              <a:rPr lang="en-US" sz="2400" dirty="0">
                <a:hlinkClick r:id="rId3"/>
              </a:rPr>
              <a:t>https://github.com/Mike-Haldeman30/Data-Science-Capstone-Project/blob/main/IBM_DS0321EN_SkillsNetwork_labs_module_3_lab_jupyter_launch_site_location_jupyterlite.ipynb</a:t>
            </a:r>
            <a:endParaRPr lang="en-US" sz="2400"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a pie chart and scatter plot to show different variables interacting based upon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plotted pie chart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The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https://github.com/Mike-Haldeman30/Data-Science-Capstone-Project/blob/main/spacex_dash_app%20(1).py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Uploaded the dataset using pandas, and transformed the data, split up the data into training and test sets </a:t>
            </a:r>
          </a:p>
          <a:p>
            <a:pPr>
              <a:lnSpc>
                <a:spcPct val="100000"/>
              </a:lnSpc>
              <a:spcBef>
                <a:spcPts val="1400"/>
              </a:spcBef>
            </a:pPr>
            <a:r>
              <a:rPr lang="en-US" sz="2200" dirty="0">
                <a:solidFill>
                  <a:schemeClr val="accent3">
                    <a:lumMod val="25000"/>
                  </a:schemeClr>
                </a:solidFill>
                <a:latin typeface="Abadi" panose="020B0604020104020204" pitchFamily="34" charset="0"/>
              </a:rPr>
              <a:t>Build different machine learning models and tuned each model from different hyperparameters using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accuracy scoring as the metric for judging the performance of the model</a:t>
            </a:r>
          </a:p>
          <a:p>
            <a:pPr>
              <a:lnSpc>
                <a:spcPct val="100000"/>
              </a:lnSpc>
              <a:spcBef>
                <a:spcPts val="1400"/>
              </a:spcBef>
            </a:pPr>
            <a:r>
              <a:rPr lang="en-US" sz="2200" dirty="0">
                <a:solidFill>
                  <a:schemeClr val="accent3">
                    <a:lumMod val="25000"/>
                  </a:schemeClr>
                </a:solidFill>
                <a:latin typeface="Abadi" panose="020B0604020104020204" pitchFamily="34" charset="0"/>
              </a:rPr>
              <a:t>Compared all created models and selected the best performing model</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https://github.com/Mike-Haldeman30/Data-Science-Capstone-Project/blob/main/IBM_DS0321EN_SkillsNetwork_labs_module_4_SpaceX_Machine_Learning_Prediction_Part_5_jupyterlite.ipynb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Flight Number vs. Launch Site</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dirty="0"/>
              <a:t>From the plot, it can be seen that the higher the Flight Number the more successful the landing is</a:t>
            </a:r>
          </a:p>
        </p:txBody>
      </p:sp>
      <p:pic>
        <p:nvPicPr>
          <p:cNvPr id="7" name="Picture 6" descr="A graph of flight number&#10;&#10;Description automatically generated">
            <a:extLst>
              <a:ext uri="{FF2B5EF4-FFF2-40B4-BE49-F238E27FC236}">
                <a16:creationId xmlns:a16="http://schemas.microsoft.com/office/drawing/2014/main" id="{12537A18-4900-3E86-910F-4BCEFB9A66E7}"/>
              </a:ext>
            </a:extLst>
          </p:cNvPr>
          <p:cNvPicPr>
            <a:picLocks noChangeAspect="1"/>
          </p:cNvPicPr>
          <p:nvPr/>
        </p:nvPicPr>
        <p:blipFill>
          <a:blip r:embed="rId2"/>
          <a:stretch>
            <a:fillRect/>
          </a:stretch>
        </p:blipFill>
        <p:spPr>
          <a:xfrm>
            <a:off x="4654296" y="1219809"/>
            <a:ext cx="6903720" cy="441838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876693" y="741391"/>
            <a:ext cx="3455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6693" y="2533476"/>
            <a:ext cx="3455821" cy="3447832"/>
          </a:xfrm>
          <a:prstGeom prst="rect">
            <a:avLst/>
          </a:prstGeom>
        </p:spPr>
        <p:txBody>
          <a:bodyPr vert="horz" lIns="91440" tIns="45720" rIns="91440" bIns="45720" rtlCol="0" anchor="t">
            <a:normAutofit/>
          </a:bodyPr>
          <a:lstStyle/>
          <a:p>
            <a:pPr>
              <a:spcBef>
                <a:spcPts val="1400"/>
              </a:spcBef>
            </a:pPr>
            <a:r>
              <a:rPr lang="en-US" sz="2000" dirty="0"/>
              <a:t>From the plot, it can be seen that Payloads between 4000 to 7500Kg have a higher failure rate than launches with lighter or higher payloads</a:t>
            </a:r>
          </a:p>
        </p:txBody>
      </p:sp>
      <p:pic>
        <p:nvPicPr>
          <p:cNvPr id="7" name="Picture 6" descr="A graph of a graph showing a class and a class&#10;&#10;Description automatically generated with medium confidence">
            <a:extLst>
              <a:ext uri="{FF2B5EF4-FFF2-40B4-BE49-F238E27FC236}">
                <a16:creationId xmlns:a16="http://schemas.microsoft.com/office/drawing/2014/main" id="{216074CA-AA19-1F0E-E992-8964DB920378}"/>
              </a:ext>
            </a:extLst>
          </p:cNvPr>
          <p:cNvPicPr>
            <a:picLocks noChangeAspect="1"/>
          </p:cNvPicPr>
          <p:nvPr/>
        </p:nvPicPr>
        <p:blipFill>
          <a:blip r:embed="rId2"/>
          <a:stretch>
            <a:fillRect/>
          </a:stretch>
        </p:blipFill>
        <p:spPr>
          <a:xfrm>
            <a:off x="4987672" y="1325171"/>
            <a:ext cx="6389346" cy="421696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From the graph, it can be seen that the Orbits of </a:t>
            </a:r>
            <a:r>
              <a:rPr lang="en-US" sz="2400" dirty="0">
                <a:latin typeface="Abadi" panose="020B0604020104020204" pitchFamily="34" charset="0"/>
              </a:rPr>
              <a:t>ES-L1, GEO, HEO, SSO, VLEO had the most success rate</a:t>
            </a:r>
            <a:r>
              <a:rPr lang="en-US" sz="2200" dirty="0">
                <a:latin typeface="Abadi" panose="020B0604020104020204" pitchFamily="34" charset="0"/>
              </a:rPr>
              <a: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4975247-BAE8-C26E-D385-14816097445F}"/>
              </a:ext>
            </a:extLst>
          </p:cNvPr>
          <p:cNvPicPr>
            <a:picLocks noChangeAspect="1"/>
          </p:cNvPicPr>
          <p:nvPr/>
        </p:nvPicPr>
        <p:blipFill>
          <a:blip r:embed="rId3"/>
          <a:stretch>
            <a:fillRect/>
          </a:stretch>
        </p:blipFill>
        <p:spPr>
          <a:xfrm>
            <a:off x="5159829" y="2082114"/>
            <a:ext cx="5875039" cy="388498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From the chart, it can be seen that the Orbits of SSO and ES-L1 are not affected by Flight Number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D0F996FD-8299-209D-C4BB-D0ED0FED5DB6}"/>
              </a:ext>
            </a:extLst>
          </p:cNvPr>
          <p:cNvPicPr>
            <a:picLocks noChangeAspect="1"/>
          </p:cNvPicPr>
          <p:nvPr/>
        </p:nvPicPr>
        <p:blipFill>
          <a:blip r:embed="rId3"/>
          <a:stretch>
            <a:fillRect/>
          </a:stretch>
        </p:blipFill>
        <p:spPr>
          <a:xfrm>
            <a:off x="5475514" y="2032676"/>
            <a:ext cx="5810097" cy="399289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400" dirty="0">
                <a:solidFill>
                  <a:schemeClr val="accent3">
                    <a:lumMod val="25000"/>
                  </a:schemeClr>
                </a:solidFill>
                <a:latin typeface="Abadi" panose="020B0604020104020204" pitchFamily="34" charset="0"/>
              </a:rPr>
              <a:t>From the plot, a heavier payload has a more successful landing in the </a:t>
            </a:r>
            <a:r>
              <a:rPr lang="en-US" sz="2400" dirty="0">
                <a:solidFill>
                  <a:schemeClr val="accent3">
                    <a:lumMod val="25000"/>
                  </a:schemeClr>
                </a:solidFill>
                <a:latin typeface="Abadi" panose="020B0604020104020204" pitchFamily="34" charset="0"/>
              </a:rPr>
              <a:t>for PO, LEO and ISS orbits.</a:t>
            </a:r>
            <a:r>
              <a:rPr lang="en-CA" sz="2400" dirty="0">
                <a:solidFill>
                  <a:schemeClr val="accent3">
                    <a:lumMod val="25000"/>
                  </a:schemeClr>
                </a:solidFill>
                <a:latin typeface="Abadi" panose="020B0604020104020204" pitchFamily="34" charset="0"/>
              </a:rPr>
              <a:t> </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numbers and dots&#10;&#10;Description automatically generated">
            <a:extLst>
              <a:ext uri="{FF2B5EF4-FFF2-40B4-BE49-F238E27FC236}">
                <a16:creationId xmlns:a16="http://schemas.microsoft.com/office/drawing/2014/main" id="{2B7C8E22-0220-AF32-EFAE-432EC37C73BF}"/>
              </a:ext>
            </a:extLst>
          </p:cNvPr>
          <p:cNvPicPr>
            <a:picLocks noChangeAspect="1"/>
          </p:cNvPicPr>
          <p:nvPr/>
        </p:nvPicPr>
        <p:blipFill>
          <a:blip r:embed="rId3"/>
          <a:stretch>
            <a:fillRect/>
          </a:stretch>
        </p:blipFill>
        <p:spPr>
          <a:xfrm>
            <a:off x="5422331" y="1863282"/>
            <a:ext cx="5999658" cy="400570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From the plot, it can be seen that success rate since 2013 has continued to increase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line graph with numbers on it&#10;&#10;Description automatically generated">
            <a:extLst>
              <a:ext uri="{FF2B5EF4-FFF2-40B4-BE49-F238E27FC236}">
                <a16:creationId xmlns:a16="http://schemas.microsoft.com/office/drawing/2014/main" id="{F06A4DC7-F7B9-A209-9B0A-B5A572304EB6}"/>
              </a:ext>
            </a:extLst>
          </p:cNvPr>
          <p:cNvPicPr>
            <a:picLocks noChangeAspect="1"/>
          </p:cNvPicPr>
          <p:nvPr/>
        </p:nvPicPr>
        <p:blipFill>
          <a:blip r:embed="rId3"/>
          <a:stretch>
            <a:fillRect/>
          </a:stretch>
        </p:blipFill>
        <p:spPr>
          <a:xfrm>
            <a:off x="5318428" y="1599454"/>
            <a:ext cx="5605385" cy="428189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DISTINCT command through SQL we are able to filter the dataset to find each launch site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52EFAE6A-4005-D9A5-4249-5F34D5CC4B05}"/>
              </a:ext>
            </a:extLst>
          </p:cNvPr>
          <p:cNvPicPr>
            <a:picLocks noChangeAspect="1"/>
          </p:cNvPicPr>
          <p:nvPr/>
        </p:nvPicPr>
        <p:blipFill>
          <a:blip r:embed="rId3"/>
          <a:stretch>
            <a:fillRect/>
          </a:stretch>
        </p:blipFill>
        <p:spPr>
          <a:xfrm>
            <a:off x="1125915" y="2845935"/>
            <a:ext cx="4702628" cy="33310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The SQL query is used to filter the dataset to show 5 site names</a:t>
            </a:r>
          </a:p>
        </p:txBody>
      </p:sp>
      <p:pic>
        <p:nvPicPr>
          <p:cNvPr id="6" name="Picture 5" descr="A screenshot of a computer&#10;&#10;Description automatically generated">
            <a:extLst>
              <a:ext uri="{FF2B5EF4-FFF2-40B4-BE49-F238E27FC236}">
                <a16:creationId xmlns:a16="http://schemas.microsoft.com/office/drawing/2014/main" id="{8F763A55-EBF8-9629-E0B6-6ABF5424E886}"/>
              </a:ext>
            </a:extLst>
          </p:cNvPr>
          <p:cNvPicPr>
            <a:picLocks noChangeAspect="1"/>
          </p:cNvPicPr>
          <p:nvPr/>
        </p:nvPicPr>
        <p:blipFill>
          <a:blip r:embed="rId2"/>
          <a:stretch>
            <a:fillRect/>
          </a:stretch>
        </p:blipFill>
        <p:spPr>
          <a:xfrm>
            <a:off x="1013811" y="2290936"/>
            <a:ext cx="10152185"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Total Payload Mass</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dirty="0">
                <a:solidFill>
                  <a:srgbClr val="FFFFFF"/>
                </a:solidFill>
              </a:rPr>
              <a:t>This SQL query shows the total Payload Mass KG carried</a:t>
            </a:r>
          </a:p>
        </p:txBody>
      </p:sp>
      <p:pic>
        <p:nvPicPr>
          <p:cNvPr id="6" name="Picture 5" descr="A screenshot of a computer&#10;&#10;Description automatically generated">
            <a:extLst>
              <a:ext uri="{FF2B5EF4-FFF2-40B4-BE49-F238E27FC236}">
                <a16:creationId xmlns:a16="http://schemas.microsoft.com/office/drawing/2014/main" id="{7066210B-7BF1-48D4-1D49-764C922F30EB}"/>
              </a:ext>
            </a:extLst>
          </p:cNvPr>
          <p:cNvPicPr>
            <a:picLocks noChangeAspect="1"/>
          </p:cNvPicPr>
          <p:nvPr/>
        </p:nvPicPr>
        <p:blipFill>
          <a:blip r:embed="rId2"/>
          <a:stretch>
            <a:fillRect/>
          </a:stretch>
        </p:blipFill>
        <p:spPr>
          <a:xfrm>
            <a:off x="630936" y="3178066"/>
            <a:ext cx="10917936" cy="286595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The Average Payload of a F9 v1.1</a:t>
            </a:r>
          </a:p>
        </p:txBody>
      </p:sp>
      <p:pic>
        <p:nvPicPr>
          <p:cNvPr id="6" name="Picture 5" descr="A screenshot of a computer&#10;&#10;Description automatically generated">
            <a:extLst>
              <a:ext uri="{FF2B5EF4-FFF2-40B4-BE49-F238E27FC236}">
                <a16:creationId xmlns:a16="http://schemas.microsoft.com/office/drawing/2014/main" id="{D7993B46-64A6-5C9B-F5CA-0CC493E76578}"/>
              </a:ext>
            </a:extLst>
          </p:cNvPr>
          <p:cNvPicPr>
            <a:picLocks noChangeAspect="1"/>
          </p:cNvPicPr>
          <p:nvPr/>
        </p:nvPicPr>
        <p:blipFill>
          <a:blip r:embed="rId2"/>
          <a:stretch>
            <a:fillRect/>
          </a:stretch>
        </p:blipFill>
        <p:spPr>
          <a:xfrm>
            <a:off x="630936" y="3110581"/>
            <a:ext cx="10917936" cy="232006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First Successful Ground Landing Date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The first Successful Ground Landing was January 8</a:t>
            </a:r>
            <a:r>
              <a:rPr lang="en-US" sz="2200" baseline="30000" dirty="0"/>
              <a:t>th, 2018</a:t>
            </a:r>
            <a:endParaRPr lang="en-US" sz="2200" dirty="0"/>
          </a:p>
        </p:txBody>
      </p:sp>
      <p:pic>
        <p:nvPicPr>
          <p:cNvPr id="6" name="Picture 5" descr="A screenshot of a computer&#10;&#10;Description automatically generated">
            <a:extLst>
              <a:ext uri="{FF2B5EF4-FFF2-40B4-BE49-F238E27FC236}">
                <a16:creationId xmlns:a16="http://schemas.microsoft.com/office/drawing/2014/main" id="{B7B3F407-17C5-B23E-FECD-DD58C471ECC8}"/>
              </a:ext>
            </a:extLst>
          </p:cNvPr>
          <p:cNvPicPr>
            <a:picLocks noChangeAspect="1"/>
          </p:cNvPicPr>
          <p:nvPr/>
        </p:nvPicPr>
        <p:blipFill>
          <a:blip r:embed="rId2"/>
          <a:stretch>
            <a:fillRect/>
          </a:stretch>
        </p:blipFill>
        <p:spPr>
          <a:xfrm>
            <a:off x="630936" y="3015050"/>
            <a:ext cx="10917936" cy="251112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46746" y="641850"/>
            <a:ext cx="3611880" cy="1535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a:solidFill>
                  <a:schemeClr val="tx1"/>
                </a:solidFill>
                <a:latin typeface="+mj-lt"/>
                <a:ea typeface="+mj-ea"/>
                <a:cs typeface="+mj-cs"/>
              </a:rPr>
              <a:t>Successful Drone Ship Landing with Payload between 4000 and 6000</a:t>
            </a:r>
          </a:p>
        </p:txBody>
      </p:sp>
      <p:sp>
        <p:nvSpPr>
          <p:cNvPr id="17"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00640" y="641850"/>
            <a:ext cx="6053160" cy="1535865"/>
          </a:xfrm>
          <a:prstGeom prst="rect">
            <a:avLst/>
          </a:prstGeom>
        </p:spPr>
        <p:txBody>
          <a:bodyPr vert="horz" lIns="91440" tIns="45720" rIns="91440" bIns="45720" rtlCol="0" anchor="ctr">
            <a:normAutofit/>
          </a:bodyPr>
          <a:lstStyle/>
          <a:p>
            <a:pPr>
              <a:spcBef>
                <a:spcPts val="1400"/>
              </a:spcBef>
            </a:pPr>
            <a:r>
              <a:rPr lang="en-US" sz="1500" dirty="0"/>
              <a:t>SQL Query below displays the Successful Payload carrying Payload between 4000 and 6000</a:t>
            </a:r>
          </a:p>
        </p:txBody>
      </p:sp>
      <p:pic>
        <p:nvPicPr>
          <p:cNvPr id="3" name="Picture 2" descr="A screenshot of a computer&#10;&#10;Description automatically generated">
            <a:extLst>
              <a:ext uri="{FF2B5EF4-FFF2-40B4-BE49-F238E27FC236}">
                <a16:creationId xmlns:a16="http://schemas.microsoft.com/office/drawing/2014/main" id="{5DA1CB28-8F32-FA98-9C13-8A50EF7FA085}"/>
              </a:ext>
            </a:extLst>
          </p:cNvPr>
          <p:cNvPicPr>
            <a:picLocks noChangeAspect="1"/>
          </p:cNvPicPr>
          <p:nvPr/>
        </p:nvPicPr>
        <p:blipFill rotWithShape="1">
          <a:blip r:embed="rId2"/>
          <a:srcRect r="1" b="140"/>
          <a:stretch/>
        </p:blipFill>
        <p:spPr>
          <a:xfrm>
            <a:off x="554416" y="2731167"/>
            <a:ext cx="11167447" cy="34849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29</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69739" y="1368790"/>
            <a:ext cx="9293461" cy="548921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457200"/>
            <a:ext cx="4343400" cy="19293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Total Number of Successful and Failure Mission Outcomes</a:t>
            </a:r>
          </a:p>
        </p:txBody>
      </p:sp>
      <p:sp>
        <p:nvSpPr>
          <p:cNvPr id="1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1263" y="457200"/>
            <a:ext cx="6007608" cy="1929384"/>
          </a:xfrm>
          <a:prstGeom prst="rect">
            <a:avLst/>
          </a:prstGeom>
        </p:spPr>
        <p:txBody>
          <a:bodyPr vert="horz" lIns="91440" tIns="45720" rIns="91440" bIns="45720" rtlCol="0" anchor="ctr">
            <a:normAutofit/>
          </a:bodyPr>
          <a:lstStyle/>
          <a:p>
            <a:pPr>
              <a:spcBef>
                <a:spcPts val="1400"/>
              </a:spcBef>
            </a:pPr>
            <a:r>
              <a:rPr lang="en-US" sz="2200" dirty="0"/>
              <a:t>Shows the total number of Successful and Failed Mission Outcomes</a:t>
            </a:r>
          </a:p>
        </p:txBody>
      </p:sp>
      <p:pic>
        <p:nvPicPr>
          <p:cNvPr id="6" name="Picture 5" descr="A screenshot of a computer&#10;&#10;Description automatically generated">
            <a:extLst>
              <a:ext uri="{FF2B5EF4-FFF2-40B4-BE49-F238E27FC236}">
                <a16:creationId xmlns:a16="http://schemas.microsoft.com/office/drawing/2014/main" id="{4F17AAC4-A377-7F81-947E-25CB47B3619E}"/>
              </a:ext>
            </a:extLst>
          </p:cNvPr>
          <p:cNvPicPr>
            <a:picLocks noChangeAspect="1"/>
          </p:cNvPicPr>
          <p:nvPr/>
        </p:nvPicPr>
        <p:blipFill>
          <a:blip r:embed="rId2"/>
          <a:stretch>
            <a:fillRect/>
          </a:stretch>
        </p:blipFill>
        <p:spPr>
          <a:xfrm>
            <a:off x="466344" y="3814275"/>
            <a:ext cx="5468112" cy="1929384"/>
          </a:xfrm>
          <a:prstGeom prst="rect">
            <a:avLst/>
          </a:prstGeom>
        </p:spPr>
      </p:pic>
      <p:pic>
        <p:nvPicPr>
          <p:cNvPr id="8" name="Picture 7" descr="A close-up of a message&#10;&#10;Description automatically generated">
            <a:extLst>
              <a:ext uri="{FF2B5EF4-FFF2-40B4-BE49-F238E27FC236}">
                <a16:creationId xmlns:a16="http://schemas.microsoft.com/office/drawing/2014/main" id="{4E4D0458-EE07-D907-1D45-49CAD8824165}"/>
              </a:ext>
            </a:extLst>
          </p:cNvPr>
          <p:cNvPicPr>
            <a:picLocks noChangeAspect="1"/>
          </p:cNvPicPr>
          <p:nvPr/>
        </p:nvPicPr>
        <p:blipFill>
          <a:blip r:embed="rId3"/>
          <a:stretch>
            <a:fillRect/>
          </a:stretch>
        </p:blipFill>
        <p:spPr>
          <a:xfrm>
            <a:off x="6254496" y="3848450"/>
            <a:ext cx="5468112" cy="189520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Boosters Carried Maximum Payload</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dirty="0">
                <a:solidFill>
                  <a:srgbClr val="FFFFFF"/>
                </a:solidFill>
              </a:rPr>
              <a:t>Using a subquery, it can be found the Max payloads that different boosters carried</a:t>
            </a:r>
          </a:p>
        </p:txBody>
      </p:sp>
      <p:pic>
        <p:nvPicPr>
          <p:cNvPr id="6" name="Picture 5" descr="A screenshot of a computer&#10;&#10;Description automatically generated">
            <a:extLst>
              <a:ext uri="{FF2B5EF4-FFF2-40B4-BE49-F238E27FC236}">
                <a16:creationId xmlns:a16="http://schemas.microsoft.com/office/drawing/2014/main" id="{10EB7F0F-960F-3B1D-7086-C680339D984D}"/>
              </a:ext>
            </a:extLst>
          </p:cNvPr>
          <p:cNvPicPr>
            <a:picLocks noChangeAspect="1"/>
          </p:cNvPicPr>
          <p:nvPr/>
        </p:nvPicPr>
        <p:blipFill>
          <a:blip r:embed="rId2"/>
          <a:stretch>
            <a:fillRect/>
          </a:stretch>
        </p:blipFill>
        <p:spPr>
          <a:xfrm>
            <a:off x="2143507" y="2571815"/>
            <a:ext cx="7904985" cy="411059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886525" y="4404596"/>
            <a:ext cx="1392036" cy="203811"/>
          </a:xfrm>
        </p:spPr>
        <p:txBody>
          <a:bodyPr/>
          <a:lstStyle/>
          <a:p>
            <a:pPr defTabSz="457200">
              <a:spcAft>
                <a:spcPts val="600"/>
              </a:spcAft>
            </a:pPr>
            <a:fld id="{5075537C-CA84-1446-933C-8E9D027F9201}" type="slidenum">
              <a:rPr lang="en-US" sz="800" kern="1200">
                <a:solidFill>
                  <a:srgbClr val="1C7DDB"/>
                </a:solidFill>
                <a:latin typeface="Abadi" panose="020B0604020104020204" pitchFamily="34" charset="0"/>
                <a:ea typeface="+mn-ea"/>
                <a:cs typeface="+mn-cs"/>
              </a:rPr>
              <a:pPr defTabSz="457200">
                <a:spcAft>
                  <a:spcPts val="600"/>
                </a:spcAft>
              </a:pPr>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54959" y="2273334"/>
            <a:ext cx="4945395" cy="2208085"/>
          </a:xfrm>
          <a:prstGeom prst="rect">
            <a:avLst/>
          </a:prstGeom>
        </p:spPr>
        <p:txBody>
          <a:bodyPr lIns="91440" tIns="45720" rIns="91440" bIns="45720" anchor="t">
            <a:normAutofit/>
          </a:bodyPr>
          <a:lstStyle/>
          <a:p>
            <a:pPr marL="114300" indent="-114300" defTabSz="457200">
              <a:lnSpc>
                <a:spcPct val="100000"/>
              </a:lnSpc>
              <a:spcBef>
                <a:spcPts val="700"/>
              </a:spcBef>
            </a:pPr>
            <a:r>
              <a:rPr lang="en-US" sz="2200" dirty="0">
                <a:solidFill>
                  <a:schemeClr val="accent3">
                    <a:lumMod val="25000"/>
                  </a:schemeClr>
                </a:solidFill>
                <a:latin typeface="Abadi"/>
              </a:rPr>
              <a:t>We can see the amount of Launches Records in 2015</a:t>
            </a:r>
          </a:p>
        </p:txBody>
      </p:sp>
      <p:pic>
        <p:nvPicPr>
          <p:cNvPr id="8" name="Picture 7">
            <a:extLst>
              <a:ext uri="{FF2B5EF4-FFF2-40B4-BE49-F238E27FC236}">
                <a16:creationId xmlns:a16="http://schemas.microsoft.com/office/drawing/2014/main" id="{90067B54-8FFB-6B1B-5EA8-C2CC4D169AB6}"/>
              </a:ext>
            </a:extLst>
          </p:cNvPr>
          <p:cNvPicPr>
            <a:picLocks noChangeAspect="1"/>
          </p:cNvPicPr>
          <p:nvPr/>
        </p:nvPicPr>
        <p:blipFill>
          <a:blip r:embed="rId2"/>
          <a:stretch>
            <a:fillRect/>
          </a:stretch>
        </p:blipFill>
        <p:spPr>
          <a:xfrm>
            <a:off x="1391646" y="3839559"/>
            <a:ext cx="10460086" cy="11300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Rank Landing Outcomes Between 2010-06-04 and 2017-03-20</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58839" y="5903454"/>
            <a:ext cx="2597704" cy="380336"/>
          </a:xfrm>
        </p:spPr>
        <p:txBody>
          <a:bodyPr/>
          <a:lstStyle/>
          <a:p>
            <a:pPr defTabSz="859536">
              <a:spcAft>
                <a:spcPts val="600"/>
              </a:spcAft>
            </a:pPr>
            <a:fld id="{5075537C-CA84-1446-933C-8E9D027F9201}" type="slidenum">
              <a:rPr lang="en-US" sz="1504" kern="1200">
                <a:solidFill>
                  <a:srgbClr val="1C7DDB"/>
                </a:solidFill>
                <a:latin typeface="Abadi" panose="020B0604020104020204" pitchFamily="34" charset="0"/>
                <a:ea typeface="+mn-ea"/>
                <a:cs typeface="+mn-cs"/>
              </a:rPr>
              <a:pPr defTabSz="859536">
                <a:spcAft>
                  <a:spcPts val="600"/>
                </a:spcAft>
              </a:pPr>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5456" y="1926266"/>
            <a:ext cx="9228696" cy="4120549"/>
          </a:xfrm>
          <a:prstGeom prst="rect">
            <a:avLst/>
          </a:prstGeom>
        </p:spPr>
        <p:txBody>
          <a:bodyPr lIns="91440" tIns="45720" rIns="91440" bIns="45720" anchor="t"/>
          <a:lstStyle/>
          <a:p>
            <a:pPr marL="214884" indent="-214884" defTabSz="859536">
              <a:lnSpc>
                <a:spcPct val="100000"/>
              </a:lnSpc>
              <a:spcBef>
                <a:spcPts val="1316"/>
              </a:spcBef>
            </a:pPr>
            <a:r>
              <a:rPr lang="en-US" sz="2068" kern="1200" dirty="0">
                <a:solidFill>
                  <a:schemeClr val="tx1"/>
                </a:solidFill>
                <a:latin typeface="+mn-lt"/>
                <a:ea typeface="+mn-ea"/>
                <a:cs typeface="+mn-cs"/>
              </a:rPr>
              <a:t>The total number of landing outcomes from June 4</a:t>
            </a:r>
            <a:r>
              <a:rPr lang="en-US" sz="2068" kern="1200" baseline="30000" dirty="0">
                <a:solidFill>
                  <a:schemeClr val="tx1"/>
                </a:solidFill>
                <a:latin typeface="+mn-lt"/>
                <a:ea typeface="+mn-ea"/>
                <a:cs typeface="+mn-cs"/>
              </a:rPr>
              <a:t>th</a:t>
            </a:r>
            <a:r>
              <a:rPr lang="en-US" sz="2068" kern="1200" dirty="0">
                <a:solidFill>
                  <a:schemeClr val="tx1"/>
                </a:solidFill>
                <a:latin typeface="+mn-lt"/>
                <a:ea typeface="+mn-ea"/>
                <a:cs typeface="+mn-cs"/>
              </a:rPr>
              <a:t> 2010 to March 20</a:t>
            </a:r>
            <a:r>
              <a:rPr lang="en-US" sz="2068" kern="1200" baseline="30000" dirty="0">
                <a:solidFill>
                  <a:schemeClr val="tx1"/>
                </a:solidFill>
                <a:latin typeface="+mn-lt"/>
                <a:ea typeface="+mn-ea"/>
                <a:cs typeface="+mn-cs"/>
              </a:rPr>
              <a:t>th</a:t>
            </a:r>
            <a:r>
              <a:rPr lang="en-US" sz="2068" kern="1200" dirty="0">
                <a:solidFill>
                  <a:schemeClr val="tx1"/>
                </a:solidFill>
                <a:latin typeface="+mn-lt"/>
                <a:ea typeface="+mn-ea"/>
                <a:cs typeface="+mn-cs"/>
              </a:rPr>
              <a:t> 2017</a:t>
            </a:r>
            <a:endParaRPr lang="en-US" sz="2200" dirty="0"/>
          </a:p>
        </p:txBody>
      </p:sp>
      <p:pic>
        <p:nvPicPr>
          <p:cNvPr id="6" name="Picture 5" descr="A screenshot of a computer&#10;&#10;Description automatically generated">
            <a:extLst>
              <a:ext uri="{FF2B5EF4-FFF2-40B4-BE49-F238E27FC236}">
                <a16:creationId xmlns:a16="http://schemas.microsoft.com/office/drawing/2014/main" id="{C816B798-DF28-C7C2-9F97-1BBA713F3AA8}"/>
              </a:ext>
            </a:extLst>
          </p:cNvPr>
          <p:cNvPicPr>
            <a:picLocks noChangeAspect="1"/>
          </p:cNvPicPr>
          <p:nvPr/>
        </p:nvPicPr>
        <p:blipFill>
          <a:blip r:embed="rId2"/>
          <a:stretch>
            <a:fillRect/>
          </a:stretch>
        </p:blipFill>
        <p:spPr>
          <a:xfrm>
            <a:off x="1528783" y="2638843"/>
            <a:ext cx="7304973" cy="326461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Launch Site Locations</a:t>
            </a:r>
          </a:p>
        </p:txBody>
      </p:sp>
      <p:pic>
        <p:nvPicPr>
          <p:cNvPr id="6" name="Picture 5" descr="A map of the united states&#10;&#10;Description automatically generated">
            <a:extLst>
              <a:ext uri="{FF2B5EF4-FFF2-40B4-BE49-F238E27FC236}">
                <a16:creationId xmlns:a16="http://schemas.microsoft.com/office/drawing/2014/main" id="{B6A857DF-7DD0-A2E7-2EF2-FFA500551E8C}"/>
              </a:ext>
            </a:extLst>
          </p:cNvPr>
          <p:cNvPicPr>
            <a:picLocks noChangeAspect="1"/>
          </p:cNvPicPr>
          <p:nvPr/>
        </p:nvPicPr>
        <p:blipFill rotWithShape="1">
          <a:blip r:embed="rId2"/>
          <a:srcRect t="10543" b="1612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r>
              <a:rPr lang="en-US" sz="1800" dirty="0"/>
              <a:t>We can see that all four launch locations are in either Florida or California</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5549E48-55B4-43FA-96F3-A3F777E0F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68680" y="405575"/>
            <a:ext cx="5001768"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Markers showing launch sites with color labels</a:t>
            </a:r>
          </a:p>
        </p:txBody>
      </p:sp>
      <p:sp>
        <p:nvSpPr>
          <p:cNvPr id="26" name="Rectangle 2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241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map with red and green points&#10;&#10;Description automatically generated">
            <a:extLst>
              <a:ext uri="{FF2B5EF4-FFF2-40B4-BE49-F238E27FC236}">
                <a16:creationId xmlns:a16="http://schemas.microsoft.com/office/drawing/2014/main" id="{47EF6045-89C0-4695-6819-C647A3326BB2}"/>
              </a:ext>
            </a:extLst>
          </p:cNvPr>
          <p:cNvPicPr>
            <a:picLocks noChangeAspect="1"/>
          </p:cNvPicPr>
          <p:nvPr/>
        </p:nvPicPr>
        <p:blipFill>
          <a:blip r:embed="rId2"/>
          <a:stretch>
            <a:fillRect/>
          </a:stretch>
        </p:blipFill>
        <p:spPr>
          <a:xfrm>
            <a:off x="320040" y="2795711"/>
            <a:ext cx="3703320" cy="2751287"/>
          </a:xfrm>
          <a:prstGeom prst="rect">
            <a:avLst/>
          </a:prstGeom>
        </p:spPr>
      </p:pic>
      <p:pic>
        <p:nvPicPr>
          <p:cNvPr id="4" name="Content Placeholder 3" descr="A screenshot of a map&#10;&#10;Description automatically generated">
            <a:extLst>
              <a:ext uri="{FF2B5EF4-FFF2-40B4-BE49-F238E27FC236}">
                <a16:creationId xmlns:a16="http://schemas.microsoft.com/office/drawing/2014/main" id="{93246E85-25C9-7B0F-D747-0612793FBFB8}"/>
              </a:ext>
            </a:extLst>
          </p:cNvPr>
          <p:cNvPicPr>
            <a:picLocks noGrp="1" noChangeAspect="1"/>
          </p:cNvPicPr>
          <p:nvPr>
            <p:ph idx="4294967295"/>
          </p:nvPr>
        </p:nvPicPr>
        <p:blipFill>
          <a:blip r:embed="rId3"/>
          <a:stretch>
            <a:fillRect/>
          </a:stretch>
        </p:blipFill>
        <p:spPr>
          <a:xfrm>
            <a:off x="4244340" y="2875662"/>
            <a:ext cx="3703320" cy="2581357"/>
          </a:xfrm>
          <a:prstGeom prst="rect">
            <a:avLst/>
          </a:prstGeom>
        </p:spPr>
      </p:pic>
      <p:pic>
        <p:nvPicPr>
          <p:cNvPr id="7" name="Picture 6" descr="A screenshot of a map&#10;&#10;Description automatically generated">
            <a:extLst>
              <a:ext uri="{FF2B5EF4-FFF2-40B4-BE49-F238E27FC236}">
                <a16:creationId xmlns:a16="http://schemas.microsoft.com/office/drawing/2014/main" id="{D23232CB-FC85-8C14-2822-819621314725}"/>
              </a:ext>
            </a:extLst>
          </p:cNvPr>
          <p:cNvPicPr>
            <a:picLocks noChangeAspect="1"/>
          </p:cNvPicPr>
          <p:nvPr/>
        </p:nvPicPr>
        <p:blipFill>
          <a:blip r:embed="rId4"/>
          <a:stretch>
            <a:fillRect/>
          </a:stretch>
        </p:blipFill>
        <p:spPr>
          <a:xfrm>
            <a:off x="8165592" y="2880266"/>
            <a:ext cx="3703320" cy="257215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36</a:t>
            </a:fld>
            <a:endParaRPr lang="en-US" sz="1200">
              <a:solidFill>
                <a:schemeClr val="tx1">
                  <a:lumMod val="50000"/>
                  <a:lumOff val="50000"/>
                </a:schemeClr>
              </a:solidFill>
              <a:latin typeface="+mn-lt"/>
            </a:endParaRPr>
          </a:p>
        </p:txBody>
      </p:sp>
      <p:sp>
        <p:nvSpPr>
          <p:cNvPr id="13" name="TextBox 12">
            <a:extLst>
              <a:ext uri="{FF2B5EF4-FFF2-40B4-BE49-F238E27FC236}">
                <a16:creationId xmlns:a16="http://schemas.microsoft.com/office/drawing/2014/main" id="{A2D5070B-6E86-2231-EDBD-DB11D62D21F4}"/>
              </a:ext>
            </a:extLst>
          </p:cNvPr>
          <p:cNvSpPr txBox="1"/>
          <p:nvPr/>
        </p:nvSpPr>
        <p:spPr>
          <a:xfrm>
            <a:off x="6300869" y="702559"/>
            <a:ext cx="5176157" cy="646331"/>
          </a:xfrm>
          <a:prstGeom prst="rect">
            <a:avLst/>
          </a:prstGeom>
          <a:noFill/>
        </p:spPr>
        <p:txBody>
          <a:bodyPr wrap="square" rtlCol="0">
            <a:spAutoFit/>
          </a:bodyPr>
          <a:lstStyle/>
          <a:p>
            <a:r>
              <a:rPr lang="en-US" sz="1800" dirty="0"/>
              <a:t>Green Labels show successful launches while Red show failed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distance to Landmarks</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3" descr="A close-up of a map&#10;&#10;Description automatically generated">
            <a:extLst>
              <a:ext uri="{FF2B5EF4-FFF2-40B4-BE49-F238E27FC236}">
                <a16:creationId xmlns:a16="http://schemas.microsoft.com/office/drawing/2014/main" id="{00375C55-A1ED-AF52-7686-7C12066CE26A}"/>
              </a:ext>
            </a:extLst>
          </p:cNvPr>
          <p:cNvPicPr>
            <a:picLocks noChangeAspect="1"/>
          </p:cNvPicPr>
          <p:nvPr/>
        </p:nvPicPr>
        <p:blipFill>
          <a:blip r:embed="rId2"/>
          <a:stretch>
            <a:fillRect/>
          </a:stretch>
        </p:blipFill>
        <p:spPr>
          <a:xfrm>
            <a:off x="1486005" y="2290936"/>
            <a:ext cx="9207798" cy="395935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
        <p:nvSpPr>
          <p:cNvPr id="4" name="TextBox 3">
            <a:extLst>
              <a:ext uri="{FF2B5EF4-FFF2-40B4-BE49-F238E27FC236}">
                <a16:creationId xmlns:a16="http://schemas.microsoft.com/office/drawing/2014/main" id="{5D160D9C-6C58-6447-90A9-FD62F16ED700}"/>
              </a:ext>
            </a:extLst>
          </p:cNvPr>
          <p:cNvSpPr txBox="1"/>
          <p:nvPr/>
        </p:nvSpPr>
        <p:spPr>
          <a:xfrm>
            <a:off x="7357332" y="4549676"/>
            <a:ext cx="3755571" cy="2308324"/>
          </a:xfrm>
          <a:prstGeom prst="rect">
            <a:avLst/>
          </a:prstGeom>
          <a:solidFill>
            <a:schemeClr val="tx1"/>
          </a:solidFill>
        </p:spPr>
        <p:txBody>
          <a:bodyPr wrap="square" rtlCol="0">
            <a:spAutoFit/>
          </a:bodyPr>
          <a:lstStyle/>
          <a:p>
            <a:r>
              <a:rPr lang="en-US" dirty="0">
                <a:solidFill>
                  <a:schemeClr val="bg1"/>
                </a:solidFill>
              </a:rPr>
              <a:t>Are Launch sites in close proximity to railways – No</a:t>
            </a:r>
          </a:p>
          <a:p>
            <a:r>
              <a:rPr lang="en-US" dirty="0">
                <a:solidFill>
                  <a:schemeClr val="bg1"/>
                </a:solidFill>
              </a:rPr>
              <a:t>Are Launch sites in close proximity to highways – No</a:t>
            </a:r>
          </a:p>
          <a:p>
            <a:r>
              <a:rPr lang="en-US" dirty="0">
                <a:solidFill>
                  <a:schemeClr val="bg1"/>
                </a:solidFill>
              </a:rPr>
              <a:t>Are Launch sites in close proximity to coastline – Yes</a:t>
            </a:r>
          </a:p>
          <a:p>
            <a:r>
              <a:rPr lang="en-US" dirty="0">
                <a:solidFill>
                  <a:schemeClr val="bg1"/>
                </a:solidFill>
              </a:rPr>
              <a:t>Are Launch sites in close proximity to Cities – No</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901690" y="405575"/>
            <a:ext cx="6430414"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Pie Chart showing the Success percentage achieved by each launch site</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pie chart with different colored circles&#10;&#10;Description automatically generated">
            <a:extLst>
              <a:ext uri="{FF2B5EF4-FFF2-40B4-BE49-F238E27FC236}">
                <a16:creationId xmlns:a16="http://schemas.microsoft.com/office/drawing/2014/main" id="{B46E6763-CC1A-2B43-D6BB-0893EBFDD44E}"/>
              </a:ext>
            </a:extLst>
          </p:cNvPr>
          <p:cNvPicPr>
            <a:picLocks noGrp="1" noChangeAspect="1"/>
          </p:cNvPicPr>
          <p:nvPr>
            <p:ph idx="4294967295"/>
          </p:nvPr>
        </p:nvPicPr>
        <p:blipFill>
          <a:blip r:embed="rId2"/>
          <a:stretch>
            <a:fillRect/>
          </a:stretch>
        </p:blipFill>
        <p:spPr>
          <a:xfrm>
            <a:off x="1371619" y="2091095"/>
            <a:ext cx="9452227" cy="42062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6"/>
            <a:ext cx="10629904" cy="47887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400" dirty="0">
                <a:solidFill>
                  <a:schemeClr val="accent3">
                    <a:lumMod val="25000"/>
                  </a:schemeClr>
                </a:solidFill>
                <a:latin typeface="Abadi" panose="020B0604020104020204" pitchFamily="34" charset="0"/>
              </a:rPr>
              <a:t>Problems to find answers for</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901690" y="405575"/>
            <a:ext cx="6430414"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KSC LC-39A has the Highest Success rate</a:t>
            </a:r>
            <a:endParaRPr lang="en-US"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Content Placeholder 3" descr="A blue and red circle with white text&#10;&#10;Description automatically generated">
            <a:extLst>
              <a:ext uri="{FF2B5EF4-FFF2-40B4-BE49-F238E27FC236}">
                <a16:creationId xmlns:a16="http://schemas.microsoft.com/office/drawing/2014/main" id="{0058F22A-FE51-030B-5E96-65CF403700C1}"/>
              </a:ext>
            </a:extLst>
          </p:cNvPr>
          <p:cNvPicPr>
            <a:picLocks noGrp="1" noChangeAspect="1"/>
          </p:cNvPicPr>
          <p:nvPr>
            <p:ph idx="4294967295"/>
          </p:nvPr>
        </p:nvPicPr>
        <p:blipFill>
          <a:blip r:embed="rId2"/>
          <a:stretch>
            <a:fillRect/>
          </a:stretch>
        </p:blipFill>
        <p:spPr>
          <a:xfrm>
            <a:off x="2408047" y="2091095"/>
            <a:ext cx="7379371" cy="42062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901690" y="405575"/>
            <a:ext cx="6430414"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Payload Vs Launch Outcome for all Sites using Range Slider</a:t>
            </a:r>
          </a:p>
        </p:txBody>
      </p:sp>
      <p:sp>
        <p:nvSpPr>
          <p:cNvPr id="21" name="Rectangle 2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Picture 8" descr="A graph with numbers and points&#10;&#10;Description automatically generated">
            <a:extLst>
              <a:ext uri="{FF2B5EF4-FFF2-40B4-BE49-F238E27FC236}">
                <a16:creationId xmlns:a16="http://schemas.microsoft.com/office/drawing/2014/main" id="{29DD875B-EC6B-82D1-FC77-CE84504101A9}"/>
              </a:ext>
            </a:extLst>
          </p:cNvPr>
          <p:cNvPicPr>
            <a:picLocks noChangeAspect="1"/>
          </p:cNvPicPr>
          <p:nvPr/>
        </p:nvPicPr>
        <p:blipFill>
          <a:blip r:embed="rId2"/>
          <a:stretch>
            <a:fillRect/>
          </a:stretch>
        </p:blipFill>
        <p:spPr>
          <a:xfrm>
            <a:off x="904843" y="2091095"/>
            <a:ext cx="10385778" cy="42062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Classification Accuracy</a:t>
            </a: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2000" dirty="0"/>
              <a:t>From the bar chart, both SVM and </a:t>
            </a:r>
            <a:r>
              <a:rPr lang="en-US" sz="2000" dirty="0" err="1"/>
              <a:t>LogReg</a:t>
            </a:r>
            <a:r>
              <a:rPr lang="en-US" sz="2000" dirty="0"/>
              <a:t> models have the highest classification accuracy.</a:t>
            </a:r>
          </a:p>
          <a:p>
            <a:pPr>
              <a:spcBef>
                <a:spcPts val="1400"/>
              </a:spcBef>
            </a:pPr>
            <a:r>
              <a:rPr lang="en-US" sz="2000" dirty="0"/>
              <a:t>Both models have an accuracy score of 94%</a:t>
            </a:r>
          </a:p>
        </p:txBody>
      </p:sp>
      <p:pic>
        <p:nvPicPr>
          <p:cNvPr id="3" name="Picture 2" descr="A graph of blue rectangular objects&#10;&#10;Description automatically generated with medium confidence">
            <a:extLst>
              <a:ext uri="{FF2B5EF4-FFF2-40B4-BE49-F238E27FC236}">
                <a16:creationId xmlns:a16="http://schemas.microsoft.com/office/drawing/2014/main" id="{B30CBB4D-07A3-DF98-969F-E14C470D0E55}"/>
              </a:ext>
            </a:extLst>
          </p:cNvPr>
          <p:cNvPicPr>
            <a:picLocks noChangeAspect="1"/>
          </p:cNvPicPr>
          <p:nvPr/>
        </p:nvPicPr>
        <p:blipFill>
          <a:blip r:embed="rId2"/>
          <a:stretch>
            <a:fillRect/>
          </a:stretch>
        </p:blipFill>
        <p:spPr>
          <a:xfrm>
            <a:off x="4902458" y="841248"/>
            <a:ext cx="6919459" cy="5276088"/>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Confusion Matrix</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250106" y="586822"/>
            <a:ext cx="6106742" cy="1645920"/>
          </a:xfrm>
          <a:prstGeom prst="rect">
            <a:avLst/>
          </a:prstGeom>
        </p:spPr>
        <p:txBody>
          <a:bodyPr vert="horz" lIns="91440" tIns="45720" rIns="91440" bIns="45720" rtlCol="0" anchor="ctr">
            <a:normAutofit/>
          </a:bodyPr>
          <a:lstStyle/>
          <a:p>
            <a:pPr>
              <a:spcBef>
                <a:spcPts val="1400"/>
              </a:spcBef>
            </a:pPr>
            <a:r>
              <a:rPr lang="en-US" sz="1800" dirty="0"/>
              <a:t>Confusion Matrix on Left – SVM Model</a:t>
            </a:r>
          </a:p>
          <a:p>
            <a:pPr>
              <a:spcBef>
                <a:spcPts val="1400"/>
              </a:spcBef>
            </a:pPr>
            <a:r>
              <a:rPr lang="en-US" sz="1800" dirty="0"/>
              <a:t>Confusion Matrix on Right – </a:t>
            </a:r>
            <a:r>
              <a:rPr lang="en-US" sz="1800" dirty="0" err="1"/>
              <a:t>LogReg</a:t>
            </a:r>
            <a:r>
              <a:rPr lang="en-US" sz="1800" dirty="0"/>
              <a:t> Model</a:t>
            </a:r>
          </a:p>
        </p:txBody>
      </p:sp>
      <p:pic>
        <p:nvPicPr>
          <p:cNvPr id="3" name="Picture 2" descr="A diagram of a confused matrix&#10;&#10;Description automatically generated">
            <a:extLst>
              <a:ext uri="{FF2B5EF4-FFF2-40B4-BE49-F238E27FC236}">
                <a16:creationId xmlns:a16="http://schemas.microsoft.com/office/drawing/2014/main" id="{8CE89B7C-BC82-9B83-6A05-FAD971AF7870}"/>
              </a:ext>
            </a:extLst>
          </p:cNvPr>
          <p:cNvPicPr>
            <a:picLocks noChangeAspect="1"/>
          </p:cNvPicPr>
          <p:nvPr/>
        </p:nvPicPr>
        <p:blipFill>
          <a:blip r:embed="rId2"/>
          <a:stretch>
            <a:fillRect/>
          </a:stretch>
        </p:blipFill>
        <p:spPr>
          <a:xfrm>
            <a:off x="1273035" y="2729397"/>
            <a:ext cx="4051005" cy="3483864"/>
          </a:xfrm>
          <a:prstGeom prst="rect">
            <a:avLst/>
          </a:prstGeom>
        </p:spPr>
      </p:pic>
      <p:pic>
        <p:nvPicPr>
          <p:cNvPr id="7" name="Picture 6" descr="A diagram of different colored squares&#10;&#10;Description automatically generated">
            <a:extLst>
              <a:ext uri="{FF2B5EF4-FFF2-40B4-BE49-F238E27FC236}">
                <a16:creationId xmlns:a16="http://schemas.microsoft.com/office/drawing/2014/main" id="{DC4EAABF-8DE7-4A3A-9EFA-451BD6C274C5}"/>
              </a:ext>
            </a:extLst>
          </p:cNvPr>
          <p:cNvPicPr>
            <a:picLocks noChangeAspect="1"/>
          </p:cNvPicPr>
          <p:nvPr/>
        </p:nvPicPr>
        <p:blipFill>
          <a:blip r:embed="rId3"/>
          <a:stretch>
            <a:fillRect/>
          </a:stretch>
        </p:blipFill>
        <p:spPr>
          <a:xfrm>
            <a:off x="6910990" y="2729397"/>
            <a:ext cx="4098664" cy="348386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numbers at a launch site, the greater the success rate is</a:t>
            </a:r>
          </a:p>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rate has continued to increase from the years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The Orbits with the highest success rates are </a:t>
            </a:r>
            <a:r>
              <a:rPr lang="en-US" sz="2200" dirty="0">
                <a:latin typeface="Abadi" panose="020B0604020104020204" pitchFamily="34" charset="0"/>
              </a:rPr>
              <a:t>ES-L1, GEO, HEO, SSO, VLEO</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 KSC LC-39A has toe most successful launches out of all four sites</a:t>
            </a:r>
          </a:p>
          <a:p>
            <a:pPr>
              <a:lnSpc>
                <a:spcPct val="100000"/>
              </a:lnSpc>
              <a:spcBef>
                <a:spcPts val="1400"/>
              </a:spcBef>
            </a:pPr>
            <a:r>
              <a:rPr lang="en-US" sz="2200" dirty="0">
                <a:solidFill>
                  <a:schemeClr val="accent3">
                    <a:lumMod val="25000"/>
                  </a:schemeClr>
                </a:solidFill>
                <a:latin typeface="Abadi" panose="020B0604020104020204" pitchFamily="34" charset="0"/>
              </a:rPr>
              <a:t>The Log Reg and SVM models are the best models to predict a successful launch</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the SpaceX API and web scarping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a:solidFill>
                  <a:schemeClr val="accent3">
                    <a:lumMod val="25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Methods used for data collection</a:t>
            </a:r>
          </a:p>
          <a:p>
            <a:pPr lvl="1">
              <a:lnSpc>
                <a:spcPct val="100000"/>
              </a:lnSpc>
              <a:spcBef>
                <a:spcPts val="1400"/>
              </a:spcBef>
            </a:pPr>
            <a:r>
              <a:rPr lang="en-US" sz="2200" dirty="0">
                <a:solidFill>
                  <a:schemeClr val="accent3">
                    <a:lumMod val="25000"/>
                  </a:schemeClr>
                </a:solidFill>
                <a:latin typeface="Abadi" panose="020B0604020104020204" pitchFamily="34" charset="0"/>
              </a:rPr>
              <a:t>Through the get request of the SpaceX API</a:t>
            </a:r>
          </a:p>
          <a:p>
            <a:pPr lvl="1">
              <a:lnSpc>
                <a:spcPct val="100000"/>
              </a:lnSpc>
              <a:spcBef>
                <a:spcPts val="1400"/>
              </a:spcBef>
            </a:pPr>
            <a:r>
              <a:rPr lang="en-US" sz="2200" dirty="0">
                <a:solidFill>
                  <a:schemeClr val="accent3">
                    <a:lumMod val="25000"/>
                  </a:schemeClr>
                </a:solidFill>
                <a:latin typeface="Abadi" panose="020B0604020104020204" pitchFamily="34" charset="0"/>
              </a:rPr>
              <a:t>Then turned the data from a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file 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2200" dirty="0">
                <a:solidFill>
                  <a:schemeClr val="accent3">
                    <a:lumMod val="25000"/>
                  </a:schemeClr>
                </a:solidFill>
                <a:latin typeface="Abadi" panose="020B0604020104020204" pitchFamily="34" charset="0"/>
              </a:rPr>
              <a:t>Web scraped data from Wikipedia for Falcon 9 launches using BeautifulSoup</a:t>
            </a:r>
          </a:p>
          <a:p>
            <a:pPr lvl="1">
              <a:lnSpc>
                <a:spcPct val="100000"/>
              </a:lnSpc>
              <a:spcBef>
                <a:spcPts val="1400"/>
              </a:spcBef>
            </a:pPr>
            <a:r>
              <a:rPr lang="en-US" sz="2200" dirty="0">
                <a:solidFill>
                  <a:schemeClr val="accent3">
                    <a:lumMod val="25000"/>
                  </a:schemeClr>
                </a:solidFill>
                <a:latin typeface="Abadi" panose="020B0604020104020204" pitchFamily="34" charset="0"/>
              </a:rPr>
              <a:t>Converted the launch records unto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preform analysis</a:t>
            </a:r>
          </a:p>
          <a:p>
            <a:pPr lvl="1">
              <a:lnSpc>
                <a:spcPct val="100000"/>
              </a:lnSpc>
              <a:spcBef>
                <a:spcPts val="1400"/>
              </a:spcBef>
            </a:pPr>
            <a:r>
              <a:rPr lang="en-US" sz="2200" dirty="0">
                <a:solidFill>
                  <a:schemeClr val="accent3">
                    <a:lumMod val="25000"/>
                  </a:schemeClr>
                </a:solidFill>
                <a:latin typeface="Abadi" panose="020B0604020104020204" pitchFamily="34" charset="0"/>
              </a:rPr>
              <a:t>Once formed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 data was cleaned by replacing missing values</a:t>
            </a: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https://github.com/Mike-Haldeman30/Data-Science-Capstone-Project/blob/main/jupyter-labs-webscraping.ipynb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Description automatically generated">
            <a:extLst>
              <a:ext uri="{FF2B5EF4-FFF2-40B4-BE49-F238E27FC236}">
                <a16:creationId xmlns:a16="http://schemas.microsoft.com/office/drawing/2014/main" id="{55B0948E-10E0-85D7-0247-C9E5792B5D8F}"/>
              </a:ext>
            </a:extLst>
          </p:cNvPr>
          <p:cNvPicPr>
            <a:picLocks noChangeAspect="1"/>
          </p:cNvPicPr>
          <p:nvPr/>
        </p:nvPicPr>
        <p:blipFill>
          <a:blip r:embed="rId4"/>
          <a:stretch>
            <a:fillRect/>
          </a:stretch>
        </p:blipFill>
        <p:spPr>
          <a:xfrm>
            <a:off x="5149516" y="1443789"/>
            <a:ext cx="6591979" cy="541421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Applied web scarping methods to obtain Falcon 9 launch records using BeautifulSoup</a:t>
            </a:r>
          </a:p>
          <a:p>
            <a:pPr>
              <a:lnSpc>
                <a:spcPct val="100000"/>
              </a:lnSpc>
              <a:spcBef>
                <a:spcPts val="1400"/>
              </a:spcBef>
            </a:pPr>
            <a:r>
              <a:rPr lang="en-US" sz="2200" dirty="0">
                <a:solidFill>
                  <a:schemeClr val="accent3">
                    <a:lumMod val="25000"/>
                  </a:schemeClr>
                </a:solidFill>
                <a:latin typeface="Abadi" panose="020B0604020104020204" pitchFamily="34" charset="0"/>
              </a:rPr>
              <a:t>Converted the raw data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https://github.com/Mike-Haldeman30/Data-Science-Capstone-Project/blob/main/jupyter-labs-webscraping.ipynb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descr="A screenshot of a computer program&#10;&#10;Description automatically generated">
            <a:extLst>
              <a:ext uri="{FF2B5EF4-FFF2-40B4-BE49-F238E27FC236}">
                <a16:creationId xmlns:a16="http://schemas.microsoft.com/office/drawing/2014/main" id="{854FBA9E-A14D-E040-13BF-40EB24AF84E5}"/>
              </a:ext>
            </a:extLst>
          </p:cNvPr>
          <p:cNvPicPr>
            <a:picLocks noChangeAspect="1"/>
          </p:cNvPicPr>
          <p:nvPr/>
        </p:nvPicPr>
        <p:blipFill>
          <a:blip r:embed="rId4"/>
          <a:stretch>
            <a:fillRect/>
          </a:stretch>
        </p:blipFill>
        <p:spPr>
          <a:xfrm>
            <a:off x="5910261" y="1792288"/>
            <a:ext cx="5460999"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4218</TotalTime>
  <Words>1685</Words>
  <Application>Microsoft Macintosh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Michael Haldeman</cp:lastModifiedBy>
  <cp:revision>208</cp:revision>
  <dcterms:created xsi:type="dcterms:W3CDTF">2021-04-29T18:58:34Z</dcterms:created>
  <dcterms:modified xsi:type="dcterms:W3CDTF">2023-08-04T22:13:56Z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